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4"/>
  </p:notesMasterIdLst>
  <p:handoutMasterIdLst>
    <p:handoutMasterId r:id="rId75"/>
  </p:handoutMasterIdLst>
  <p:sldIdLst>
    <p:sldId id="256" r:id="rId2"/>
    <p:sldId id="320" r:id="rId3"/>
    <p:sldId id="382" r:id="rId4"/>
    <p:sldId id="393" r:id="rId5"/>
    <p:sldId id="394" r:id="rId6"/>
    <p:sldId id="383" r:id="rId7"/>
    <p:sldId id="385" r:id="rId8"/>
    <p:sldId id="386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8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80" r:id="rId68"/>
    <p:sldId id="390" r:id="rId69"/>
    <p:sldId id="391" r:id="rId70"/>
    <p:sldId id="392" r:id="rId71"/>
    <p:sldId id="389" r:id="rId72"/>
    <p:sldId id="381" r:id="rId7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4" autoAdjust="0"/>
    <p:restoredTop sz="70330" autoAdjust="0"/>
  </p:normalViewPr>
  <p:slideViewPr>
    <p:cSldViewPr>
      <p:cViewPr varScale="1">
        <p:scale>
          <a:sx n="107" d="100"/>
          <a:sy n="107" d="100"/>
        </p:scale>
        <p:origin x="160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FLOPS are not a perfect measurement because of memory access, instruction mix, branches, etc.  Peak FLOPS are idealistic, but not often reached in practice.  FMA is</a:t>
            </a:r>
            <a:r>
              <a:rPr lang="en-US" baseline="0" dirty="0" smtClean="0"/>
              <a:t> one instruction</a:t>
            </a:r>
            <a:r>
              <a:rPr lang="en-US" baseline="0" dirty="0" smtClean="0"/>
              <a:t>.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TFLOPS – 1,000 GFLOPS / 1 trillion FLOPS</a:t>
            </a:r>
            <a:endParaRPr lang="en-US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41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Predication avoids explicitly branches completely since the instruction is always fetched and conditionally executed.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L1 and L2 generally on-chip.  L3 off-chip.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 power-usage since the fetch/decode logic is always executing – and is not powered down like other FUs.</a:t>
            </a:r>
          </a:p>
          <a:p>
            <a:endParaRPr lang="en-US" baseline="0" dirty="0" smtClean="0"/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dispatch logic scales somewhere between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quadratically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exponentially with the issue-width” - http://www.lighterra.com/papers/modernmicroprocessors/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multiple GPUs, not one like the Titan on the previous slide.</a:t>
            </a:r>
          </a:p>
          <a:p>
            <a:endParaRPr lang="en-US" dirty="0" smtClean="0"/>
          </a:p>
          <a:p>
            <a:r>
              <a:rPr lang="en-US" dirty="0" smtClean="0"/>
              <a:t>Fuse data from 12 cameras, </a:t>
            </a:r>
            <a:r>
              <a:rPr lang="en-US" dirty="0" err="1" smtClean="0"/>
              <a:t>lidar</a:t>
            </a:r>
            <a:r>
              <a:rPr lang="en-US" dirty="0" smtClean="0"/>
              <a:t>, radar, and ultrasonic sensors.</a:t>
            </a:r>
          </a:p>
          <a:p>
            <a:endParaRPr lang="en-US" dirty="0" smtClean="0"/>
          </a:p>
          <a:p>
            <a:r>
              <a:rPr lang="en-US" dirty="0" smtClean="0"/>
              <a:t>Deep Neural Networks (DNN) for detection and classification.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70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GeForce </a:t>
            </a:r>
            <a:r>
              <a:rPr lang="en-US" baseline="0" dirty="0" smtClean="0"/>
              <a:t>GTX 980 – 32K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214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380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128 CUDA</a:t>
            </a:r>
            <a:r>
              <a:rPr lang="en-US" baseline="0" dirty="0" smtClean="0"/>
              <a:t> kernels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8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fixed and programmable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(not 18 months, that was reference to performance)</a:t>
            </a:r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67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http://www.gotw.ca/publications/concurrency-ddj.htm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PCI-E Gen3 is 8 GB/s in each direction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2012 CPU: 6-8 core CPU with several MB on-chip cache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dirty="0" smtClean="0"/>
              <a:t>Over 400 million CUDA-capable GPUs</a:t>
            </a:r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991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</a:t>
            </a:r>
            <a:r>
              <a:rPr lang="en-US" smtClean="0"/>
              <a:t>, 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About 12-25 gates per-stage, plus 3-5 gates for the latch.</a:t>
            </a:r>
          </a:p>
          <a:p>
            <a:endParaRPr lang="en-US" dirty="0" smtClean="0"/>
          </a:p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raphics.cs.cmu.edu/courses/15769/fall2016/lecture/introhwreview/slide_01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object/drive-p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</a:t>
            </a:r>
            <a:r>
              <a:rPr lang="en-US" dirty="0" smtClean="0"/>
              <a:t>2016</a:t>
            </a:r>
            <a:endParaRPr lang="en-US" dirty="0" smtClean="0"/>
          </a:p>
        </p:txBody>
      </p:sp>
      <p:pic>
        <p:nvPicPr>
          <p:cNvPr id="5" name="Picture 2" descr="https://github.com/CIS565-Fall-2016/cis565-fall-2016.github.io/raw/master/images/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20" y="0"/>
            <a:ext cx="6042580" cy="15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efficiency</a:t>
            </a:r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we need 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Varun </a:t>
            </a:r>
            <a:r>
              <a:rPr lang="en-US" dirty="0" smtClean="0"/>
              <a:t>Sampath, </a:t>
            </a:r>
            <a:r>
              <a:rPr lang="en-US" dirty="0" smtClean="0"/>
              <a:t>NVIDIA. Penn alumnus</a:t>
            </a:r>
            <a:endParaRPr lang="en-US" dirty="0" smtClean="0"/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</a:t>
            </a:r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is dependent on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</a:t>
            </a:r>
            <a:r>
              <a:rPr lang="en-US" dirty="0" smtClean="0"/>
              <a:t>Data-Level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  <p:extLst>
      <p:ext uri="{BB962C8B-B14F-4D97-AF65-F5344CB8AC3E}">
        <p14:creationId xmlns:p14="http://schemas.microsoft.com/office/powerpoint/2010/main" val="5096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</a:t>
            </a:r>
            <a:r>
              <a:rPr lang="en-US" dirty="0" smtClean="0"/>
              <a:t>32K threads?</a:t>
            </a:r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pic>
        <p:nvPicPr>
          <p:cNvPr id="7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09600" y="6553200"/>
            <a:ext cx="8585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Slide from: </a:t>
            </a:r>
            <a:r>
              <a:rPr lang="en-US" sz="1400" dirty="0">
                <a:latin typeface="Trebuchet MS" pitchFamily="34" charset="0"/>
                <a:hlinkClick r:id="rId2"/>
              </a:rPr>
              <a:t>http://</a:t>
            </a:r>
            <a:r>
              <a:rPr lang="en-US" sz="1400" dirty="0" smtClean="0">
                <a:latin typeface="Trebuchet MS" pitchFamily="34" charset="0"/>
                <a:hlinkClick r:id="rId2"/>
              </a:rPr>
              <a:t>graphics.cs.cmu.edu/courses/15769/fall2016/lecture/introhwreview/slide_014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21" y="685800"/>
            <a:ext cx="658295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6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5418.courses.cs.cmu.edu/spring2014content/lectures/02_basicarch/images/slide_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5418.courses.cs.cmu.edu/spring2014content/lectures/02_basicarch/images/slide_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7.5 TFLOPS in your car!</a:t>
            </a:r>
            <a:endParaRPr 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09600" y="6553200"/>
            <a:ext cx="8585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Trebuchet MS" pitchFamily="34" charset="0"/>
              </a:rPr>
              <a:t>Image </a:t>
            </a:r>
            <a:r>
              <a:rPr lang="en-US" sz="1400" dirty="0">
                <a:latin typeface="Trebuchet MS" pitchFamily="34" charset="0"/>
              </a:rPr>
              <a:t>from: </a:t>
            </a:r>
            <a:r>
              <a:rPr lang="en-US" sz="1400" dirty="0">
                <a:latin typeface="Trebuchet MS" pitchFamily="34" charset="0"/>
                <a:hlinkClick r:id="rId3"/>
              </a:rPr>
              <a:t>http://</a:t>
            </a:r>
            <a:r>
              <a:rPr lang="en-US" sz="1400" dirty="0" smtClean="0">
                <a:latin typeface="Trebuchet MS" pitchFamily="34" charset="0"/>
                <a:hlinkClick r:id="rId3"/>
              </a:rPr>
              <a:t>www.nvidia.com/object/drive-px.html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2050" name="Picture 2" descr="The Plat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38195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47244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NVIDIA DRIVE PX 2</a:t>
            </a:r>
          </a:p>
          <a:p>
            <a:pPr lvl="1" eaLnBrk="1" hangingPunct="1">
              <a:defRPr/>
            </a:pPr>
            <a:r>
              <a:rPr lang="en-US" dirty="0" smtClean="0"/>
              <a:t>Up to</a:t>
            </a:r>
          </a:p>
          <a:p>
            <a:pPr lvl="2" eaLnBrk="1" hangingPunct="1">
              <a:defRPr/>
            </a:pPr>
            <a:r>
              <a:rPr lang="en-US" sz="2000" dirty="0" smtClean="0"/>
              <a:t>2 </a:t>
            </a:r>
            <a:r>
              <a:rPr lang="en-US" sz="2000" dirty="0" err="1" smtClean="0"/>
              <a:t>Tegra</a:t>
            </a:r>
            <a:r>
              <a:rPr lang="en-US" sz="2000" dirty="0" smtClean="0"/>
              <a:t> </a:t>
            </a:r>
            <a:r>
              <a:rPr lang="en-US" sz="2000" dirty="0" err="1" smtClean="0"/>
              <a:t>SoCs</a:t>
            </a:r>
            <a:r>
              <a:rPr lang="en-US" sz="2000" dirty="0" smtClean="0"/>
              <a:t> (2.5 TFLOPS)</a:t>
            </a:r>
          </a:p>
          <a:p>
            <a:pPr lvl="2" eaLnBrk="1" hangingPunct="1">
              <a:defRPr/>
            </a:pPr>
            <a:r>
              <a:rPr lang="en-US" sz="2000" dirty="0" smtClean="0"/>
              <a:t>2 Pascal GPUs (5 TFLOPS)</a:t>
            </a:r>
            <a:endParaRPr lang="en-US" sz="20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6286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15418.courses.cs.cmu.edu/spring2014content/lectures/02_basicarch/images/slide_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95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</a:t>
            </a:r>
            <a:r>
              <a:rPr lang="en-US" dirty="0" smtClean="0"/>
              <a:t>Compute Trends</a:t>
            </a:r>
            <a:endParaRPr lang="en-US" dirty="0" smtClean="0"/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1026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5418.courses.cs.cmu.edu/spring2014content/lectures/02_basicarch/images/slide_0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45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5418.courses.cs.cmu.edu/spring2014content/lectures/02_basicarch/images/slide_0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FLOP per…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att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dollar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1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5418.courses.cs.cmu.edu/spring2014content/lectures/02_basicarch/images/slide_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47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70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</a:t>
            </a:r>
            <a:r>
              <a:rPr lang="en-US" dirty="0" smtClean="0"/>
              <a:t>Compute Trends</a:t>
            </a:r>
            <a:endParaRPr lang="en-US" dirty="0" smtClean="0"/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3074" name="Picture 2" descr="Memory Bandwidth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75" y="1752600"/>
            <a:ext cx="5302851" cy="46009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3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9862</TotalTime>
  <Words>1625</Words>
  <Application>Microsoft Office PowerPoint</Application>
  <PresentationFormat>On-screen Show (4:3)</PresentationFormat>
  <Paragraphs>398</Paragraphs>
  <Slides>72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Arial Black</vt:lpstr>
      <vt:lpstr>Courier New</vt:lpstr>
      <vt:lpstr>Tahoma</vt:lpstr>
      <vt:lpstr>Times New Roman</vt:lpstr>
      <vt:lpstr>Trebuchet MS</vt:lpstr>
      <vt:lpstr>Wingdings</vt:lpstr>
      <vt:lpstr>Pixel</vt:lpstr>
      <vt:lpstr>GPU Architecture Overview</vt:lpstr>
      <vt:lpstr>Acknowledgements</vt:lpstr>
      <vt:lpstr>CPU and GPU Trends</vt:lpstr>
      <vt:lpstr>PowerPoint Presentation</vt:lpstr>
      <vt:lpstr>7.5 TFLOPS in your car!</vt:lpstr>
      <vt:lpstr>CPU and GPU Compute Trends</vt:lpstr>
      <vt:lpstr>FLOP per…</vt:lpstr>
      <vt:lpstr>CPU and GPU Compute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131</cp:revision>
  <cp:lastPrinted>2012-09-05T18:36:18Z</cp:lastPrinted>
  <dcterms:created xsi:type="dcterms:W3CDTF">2011-01-14T02:17:40Z</dcterms:created>
  <dcterms:modified xsi:type="dcterms:W3CDTF">2016-09-11T15:09:43Z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